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0"/>
  </p:notesMasterIdLst>
  <p:handoutMasterIdLst>
    <p:handoutMasterId r:id="rId21"/>
  </p:handoutMasterIdLst>
  <p:sldIdLst>
    <p:sldId id="272" r:id="rId2"/>
    <p:sldId id="257" r:id="rId3"/>
    <p:sldId id="258" r:id="rId4"/>
    <p:sldId id="285" r:id="rId5"/>
    <p:sldId id="280" r:id="rId6"/>
    <p:sldId id="281" r:id="rId7"/>
    <p:sldId id="282" r:id="rId8"/>
    <p:sldId id="259" r:id="rId9"/>
    <p:sldId id="278" r:id="rId10"/>
    <p:sldId id="279" r:id="rId11"/>
    <p:sldId id="286" r:id="rId12"/>
    <p:sldId id="287" r:id="rId13"/>
    <p:sldId id="268" r:id="rId14"/>
    <p:sldId id="289" r:id="rId15"/>
    <p:sldId id="290" r:id="rId16"/>
    <p:sldId id="288" r:id="rId17"/>
    <p:sldId id="292" r:id="rId18"/>
    <p:sldId id="270" r:id="rId1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E1EA"/>
    <a:srgbClr val="FFFFFF"/>
    <a:srgbClr val="0000FF"/>
    <a:srgbClr val="644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735" autoAdjust="0"/>
    <p:restoredTop sz="94713" autoAdjust="0"/>
  </p:normalViewPr>
  <p:slideViewPr>
    <p:cSldViewPr>
      <p:cViewPr>
        <p:scale>
          <a:sx n="100" d="100"/>
          <a:sy n="100" d="100"/>
        </p:scale>
        <p:origin x="-2172" y="-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0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294D909-5B2C-4B65-BB05-8AE2122B467D}" type="datetimeFigureOut">
              <a:rPr lang="en-US" smtClean="0"/>
              <a:pPr/>
              <a:t>9/16/2021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A4A9EEF-C072-4ADF-A6EF-1E3359878A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5011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73DF47-123C-4453-BD82-68036ED147DD}" type="datetimeFigureOut">
              <a:rPr lang="en-US" smtClean="0"/>
              <a:pPr/>
              <a:t>9/16/2021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EA4F73A-DB5A-41F8-8C75-7C3FFD893D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606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A4F73A-DB5A-41F8-8C75-7C3FFD893D02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A4F73A-DB5A-41F8-8C75-7C3FFD893D02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D5382-8D1A-47A8-9D36-794FFB82F018}" type="datetime1">
              <a:rPr lang="en-US" smtClean="0"/>
              <a:pPr/>
              <a:t>9/16/2021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5F7D9-075C-4A26-803D-39A80D74C6D9}" type="datetime1">
              <a:rPr lang="en-US" smtClean="0"/>
              <a:pPr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50287-7624-4539-8394-4AA2487D100B}" type="datetime1">
              <a:rPr lang="en-US" smtClean="0"/>
              <a:pPr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E5785-E272-4E4B-9F6F-095D47F149AC}" type="datetime1">
              <a:rPr lang="en-US" smtClean="0"/>
              <a:pPr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83C56-C0E9-46B6-AC0D-67A19E443E28}" type="datetime1">
              <a:rPr lang="en-US" smtClean="0"/>
              <a:pPr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F3D9E-00B6-4DF6-8FA3-11B40A2BE83F}" type="datetime1">
              <a:rPr lang="en-US" smtClean="0"/>
              <a:pPr/>
              <a:t>9/16/2021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96120-5A45-4EEA-AF81-0BB621B15921}" type="datetime1">
              <a:rPr lang="en-US" smtClean="0"/>
              <a:pPr/>
              <a:t>9/16/2021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11CE9-2DB3-4ED2-94ED-EF91C1C96090}" type="datetime1">
              <a:rPr lang="en-US" smtClean="0"/>
              <a:pPr/>
              <a:t>9/16/2021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F65E1-70EB-4AE0-9656-108CBA355092}" type="datetime1">
              <a:rPr lang="en-US" smtClean="0"/>
              <a:pPr/>
              <a:t>9/16/2021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78D41-3C87-44A4-9103-C3C16377BBF5}" type="datetime1">
              <a:rPr lang="en-US" smtClean="0"/>
              <a:pPr/>
              <a:t>9/16/2021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6B589-548F-4AF9-8AAD-53BD32801F2E}" type="datetime1">
              <a:rPr lang="en-US" smtClean="0"/>
              <a:pPr/>
              <a:t>9/16/2021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FCF5638-BB5F-46B4-8145-08EC6AFA90B6}" type="datetime1">
              <a:rPr lang="en-US" smtClean="0"/>
              <a:pPr/>
              <a:t>9/16/2021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ihec@rgcb.res.in" TargetMode="Externa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hr.gov.in/" TargetMode="External"/><Relationship Id="rId2" Type="http://schemas.openxmlformats.org/officeDocument/2006/relationships/hyperlink" Target="https://cdsco.gov.in/opencms/opencms/en/Home/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ferci.org/" TargetMode="External"/><Relationship Id="rId4" Type="http://schemas.openxmlformats.org/officeDocument/2006/relationships/hyperlink" Target="https://www.icmr.nic.in/sites/default/files/guidelines/ICMR_Ethical_Guidelines_2017.pdf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371600"/>
            <a:ext cx="8153400" cy="1470025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Proposal Submission &amp; </a:t>
            </a:r>
            <a:br>
              <a:rPr lang="en-US" sz="4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Review Procedures 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2971800"/>
            <a:ext cx="7924800" cy="3124200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Handbook for RGCB Investigators</a:t>
            </a:r>
          </a:p>
          <a:p>
            <a:pPr algn="ctr"/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3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Version 01      				  Date: February 25,2020 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52400"/>
            <a:ext cx="7851648" cy="762000"/>
          </a:xfrm>
        </p:spPr>
        <p:txBody>
          <a:bodyPr>
            <a:normAutofit/>
          </a:bodyPr>
          <a:lstStyle/>
          <a:p>
            <a:pPr algn="ctr"/>
            <a:r>
              <a:rPr lang="en-US" sz="4400" u="sng" dirty="0" smtClean="0">
                <a:latin typeface="Times New Roman" pitchFamily="18" charset="0"/>
                <a:cs typeface="Times New Roman" pitchFamily="18" charset="0"/>
              </a:rPr>
              <a:t>Application packages</a:t>
            </a:r>
            <a:endParaRPr lang="en-US" sz="44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914400"/>
            <a:ext cx="8007096" cy="5334000"/>
          </a:xfrm>
        </p:spPr>
        <p:txBody>
          <a:bodyPr>
            <a:normAutofit/>
          </a:bodyPr>
          <a:lstStyle/>
          <a:p>
            <a:pPr algn="l"/>
            <a:endParaRPr lang="en-US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3300" b="1" u="sng" dirty="0" smtClean="0">
                <a:latin typeface="Times New Roman" pitchFamily="18" charset="0"/>
                <a:cs typeface="Times New Roman" pitchFamily="18" charset="0"/>
              </a:rPr>
              <a:t>Mandatory documents</a:t>
            </a:r>
          </a:p>
          <a:p>
            <a:pPr algn="l"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Covering letter to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Chairperson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Project submission application form duly filled</a:t>
            </a:r>
          </a:p>
          <a:p>
            <a:pPr algn="l"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Research protocol summary</a:t>
            </a:r>
          </a:p>
          <a:p>
            <a:pPr algn="l">
              <a:buFont typeface="Wingdings" pitchFamily="2" charset="2"/>
              <a:buChar char="Ø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Duty delegation log of the study team</a:t>
            </a:r>
          </a:p>
          <a:p>
            <a:pPr marL="228600" indent="-228600" algn="l"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Informed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consent document (ICD) in English and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local language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Sanction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letter from the head of the institution</a:t>
            </a:r>
          </a:p>
          <a:p>
            <a:pPr algn="l"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Brief curriculum vitae of all the study members</a:t>
            </a:r>
          </a:p>
          <a:p>
            <a:pPr algn="l">
              <a:buFont typeface="Wingdings" pitchFamily="2" charset="2"/>
              <a:buChar char="Ø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Wingdings" pitchFamily="2" charset="2"/>
              <a:buChar char="Ø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52400"/>
            <a:ext cx="7851648" cy="533400"/>
          </a:xfrm>
        </p:spPr>
        <p:txBody>
          <a:bodyPr>
            <a:normAutofit fontScale="90000"/>
          </a:bodyPr>
          <a:lstStyle/>
          <a:p>
            <a:pPr algn="l"/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Continued…</a:t>
            </a:r>
            <a:endParaRPr lang="en-GB" sz="4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838200"/>
            <a:ext cx="8534400" cy="5029200"/>
          </a:xfrm>
        </p:spPr>
        <p:txBody>
          <a:bodyPr>
            <a:normAutofit/>
          </a:bodyPr>
          <a:lstStyle/>
          <a:p>
            <a:pPr algn="l"/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Supporting documents (if applicable)</a:t>
            </a:r>
          </a:p>
          <a:p>
            <a:pPr algn="l"/>
            <a:endParaRPr lang="en-US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Ethical committee clearance letter from collaborating centers </a:t>
            </a:r>
          </a:p>
          <a:p>
            <a:pPr algn="l"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Informed consent waiver form</a:t>
            </a:r>
          </a:p>
          <a:p>
            <a:pPr algn="l"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MOU  from the collaborating centers</a:t>
            </a:r>
          </a:p>
          <a:p>
            <a:pPr algn="l"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Institutional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stem cell research committee approval</a:t>
            </a:r>
          </a:p>
          <a:p>
            <a:pPr algn="l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Wingdings" pitchFamily="2" charset="2"/>
              <a:buChar char="Ø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Wingdings" pitchFamily="2" charset="2"/>
              <a:buChar char="Ø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Wingdings" pitchFamily="2" charset="2"/>
              <a:buChar char="Ø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0"/>
            <a:ext cx="8305800" cy="609600"/>
          </a:xfrm>
        </p:spPr>
        <p:txBody>
          <a:bodyPr>
            <a:noAutofit/>
          </a:bodyPr>
          <a:lstStyle/>
          <a:p>
            <a:pPr algn="ctr"/>
            <a:r>
              <a:rPr lang="en-US" sz="4000" u="sng" dirty="0" smtClean="0">
                <a:latin typeface="Times New Roman" pitchFamily="18" charset="0"/>
                <a:cs typeface="Times New Roman" pitchFamily="18" charset="0"/>
              </a:rPr>
              <a:t>Application Packages</a:t>
            </a:r>
            <a:endParaRPr lang="en-GB" sz="40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0899210"/>
              </p:ext>
            </p:extLst>
          </p:nvPr>
        </p:nvGraphicFramePr>
        <p:xfrm>
          <a:off x="152400" y="914400"/>
          <a:ext cx="8839200" cy="53607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2743200"/>
                <a:gridCol w="4419600"/>
              </a:tblGrid>
              <a:tr h="990602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Type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of Applications</a:t>
                      </a:r>
                      <a:endParaRPr lang="en-GB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Mandatory documents</a:t>
                      </a:r>
                      <a:endParaRPr lang="en-GB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Supporting documents</a:t>
                      </a:r>
                      <a:endParaRPr lang="en-GB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18229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Resubmission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proposals</a:t>
                      </a:r>
                      <a:endParaRPr lang="en-GB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Covering letter to the Member Secretary/ Chairperson</a:t>
                      </a:r>
                    </a:p>
                    <a:p>
                      <a:endParaRPr lang="en-GB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List of point wise reply to the RGCB IHEC letter of comments.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Revised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version of protocol, ICD, PIS, case report forms etc with changes made to the documents highlighted</a:t>
                      </a:r>
                      <a:endParaRPr lang="en-GB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18229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Progress report</a:t>
                      </a:r>
                      <a:endParaRPr lang="en-GB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Continuing review application form duly </a:t>
                      </a:r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filled</a:t>
                      </a:r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18229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Completion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report</a:t>
                      </a:r>
                      <a:endParaRPr lang="en-GB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In case of multi centric studies, site specific final report to be submitted</a:t>
                      </a:r>
                      <a:endParaRPr lang="en-GB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18229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Amendment requests</a:t>
                      </a:r>
                      <a:endParaRPr lang="en-GB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5725" indent="-85725">
                        <a:buFont typeface="Arial" pitchFamily="34" charset="0"/>
                        <a:buChar char="•"/>
                      </a:pPr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Amendment request application form duly filled with supporting documents</a:t>
                      </a:r>
                      <a:endParaRPr lang="en-GB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04801"/>
            <a:ext cx="7772400" cy="457199"/>
          </a:xfrm>
        </p:spPr>
        <p:txBody>
          <a:bodyPr>
            <a:noAutofit/>
          </a:bodyPr>
          <a:lstStyle/>
          <a:p>
            <a:pPr algn="ctr"/>
            <a:r>
              <a:rPr lang="en-US" sz="4400" u="sng" dirty="0" smtClean="0">
                <a:latin typeface="Times New Roman" pitchFamily="18" charset="0"/>
                <a:cs typeface="Times New Roman" pitchFamily="18" charset="0"/>
              </a:rPr>
              <a:t>Submission Procedure</a:t>
            </a:r>
            <a:endParaRPr lang="en-US" sz="44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990600"/>
            <a:ext cx="8077200" cy="54864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 be submitted year around or 30 days prior to the EC meeting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2438400" y="1600200"/>
            <a:ext cx="38862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Submit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hard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copy of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research proposal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at EC office &amp;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 soft copy to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2"/>
              </a:rPr>
              <a:t>ihec@rgcb.res.in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rot="5400000">
            <a:off x="4039394" y="2818606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ounded Rectangle 11"/>
          <p:cNvSpPr/>
          <p:nvPr/>
        </p:nvSpPr>
        <p:spPr>
          <a:xfrm>
            <a:off x="2362200" y="3048000"/>
            <a:ext cx="4114800" cy="838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Verification of the submission package at the IHEC office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rot="5400000">
            <a:off x="4039394" y="4037806"/>
            <a:ext cx="304006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ounded Rectangle 15"/>
          <p:cNvSpPr/>
          <p:nvPr/>
        </p:nvSpPr>
        <p:spPr>
          <a:xfrm>
            <a:off x="2590800" y="4267200"/>
            <a:ext cx="34290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Assigning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IHEC protocol ID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8600"/>
            <a:ext cx="7851648" cy="457200"/>
          </a:xfrm>
        </p:spPr>
        <p:txBody>
          <a:bodyPr>
            <a:noAutofit/>
          </a:bodyPr>
          <a:lstStyle/>
          <a:p>
            <a:pPr algn="ctr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Handling of Applications</a:t>
            </a:r>
            <a:endParaRPr lang="en-GB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6" name="Picture 5" descr="post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762000"/>
            <a:ext cx="6386902" cy="5887437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52400"/>
            <a:ext cx="7851648" cy="579119"/>
          </a:xfrm>
        </p:spPr>
        <p:txBody>
          <a:bodyPr>
            <a:noAutofit/>
          </a:bodyPr>
          <a:lstStyle/>
          <a:p>
            <a:pPr algn="ctr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Handling of Applications</a:t>
            </a:r>
            <a:endParaRPr lang="en-GB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6" name="Picture 5" descr="Resubmission post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914400"/>
            <a:ext cx="6943451" cy="55232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52400"/>
            <a:ext cx="79248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 </a:t>
            </a:r>
            <a:r>
              <a:rPr lang="en-US" sz="4900" dirty="0" smtClean="0">
                <a:latin typeface="Times New Roman" pitchFamily="18" charset="0"/>
                <a:cs typeface="Times New Roman" pitchFamily="18" charset="0"/>
              </a:rPr>
              <a:t>Handling of Applications</a:t>
            </a:r>
            <a:endParaRPr lang="en-GB" sz="49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381000" y="1295400"/>
            <a:ext cx="2286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Progress report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rot="5400000">
            <a:off x="1715294" y="2018506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ounded Rectangle 21"/>
          <p:cNvSpPr/>
          <p:nvPr/>
        </p:nvSpPr>
        <p:spPr>
          <a:xfrm>
            <a:off x="1524000" y="2286000"/>
            <a:ext cx="59436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Full committee/ expedited review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3" name="Straight Arrow Connector 42"/>
          <p:cNvCxnSpPr/>
          <p:nvPr/>
        </p:nvCxnSpPr>
        <p:spPr>
          <a:xfrm rot="5400000">
            <a:off x="763191" y="4266009"/>
            <a:ext cx="30400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ounded Rectangle 51"/>
          <p:cNvSpPr/>
          <p:nvPr/>
        </p:nvSpPr>
        <p:spPr>
          <a:xfrm>
            <a:off x="533400" y="4495800"/>
            <a:ext cx="1676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Modifications recommended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Oval 60"/>
          <p:cNvSpPr/>
          <p:nvPr/>
        </p:nvSpPr>
        <p:spPr>
          <a:xfrm>
            <a:off x="3505200" y="1295400"/>
            <a:ext cx="20574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Completion report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3" name="Straight Arrow Connector 62"/>
          <p:cNvCxnSpPr/>
          <p:nvPr/>
        </p:nvCxnSpPr>
        <p:spPr>
          <a:xfrm rot="5400000">
            <a:off x="4496594" y="2056606"/>
            <a:ext cx="304006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 rot="5400000">
            <a:off x="4191794" y="2971006"/>
            <a:ext cx="304006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Oval 70"/>
          <p:cNvSpPr/>
          <p:nvPr/>
        </p:nvSpPr>
        <p:spPr>
          <a:xfrm>
            <a:off x="2743200" y="3276600"/>
            <a:ext cx="32004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Decision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3" name="Straight Connector 72"/>
          <p:cNvCxnSpPr/>
          <p:nvPr/>
        </p:nvCxnSpPr>
        <p:spPr>
          <a:xfrm rot="5400000">
            <a:off x="4153694" y="3999706"/>
            <a:ext cx="228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914400" y="4114800"/>
            <a:ext cx="6019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 rot="5400000">
            <a:off x="4077494" y="4304506"/>
            <a:ext cx="380206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 rot="5400000">
            <a:off x="6742906" y="4305300"/>
            <a:ext cx="381794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Rounded Rectangle 91"/>
          <p:cNvSpPr/>
          <p:nvPr/>
        </p:nvSpPr>
        <p:spPr>
          <a:xfrm>
            <a:off x="6400800" y="1295400"/>
            <a:ext cx="18288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Amendment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requests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4" name="Straight Arrow Connector 93"/>
          <p:cNvCxnSpPr/>
          <p:nvPr/>
        </p:nvCxnSpPr>
        <p:spPr>
          <a:xfrm rot="5400000">
            <a:off x="6973094" y="2094706"/>
            <a:ext cx="380206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Rounded Rectangle 106"/>
          <p:cNvSpPr/>
          <p:nvPr/>
        </p:nvSpPr>
        <p:spPr>
          <a:xfrm>
            <a:off x="3657600" y="4495800"/>
            <a:ext cx="15240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Accepted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8" name="Rounded Rectangle 107"/>
          <p:cNvSpPr/>
          <p:nvPr/>
        </p:nvSpPr>
        <p:spPr>
          <a:xfrm>
            <a:off x="5867400" y="4495800"/>
            <a:ext cx="2438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Additional information required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8600"/>
            <a:ext cx="7851648" cy="762000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Decision Process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85800" y="1143000"/>
          <a:ext cx="8001000" cy="48514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6338"/>
                <a:gridCol w="2747331"/>
                <a:gridCol w="2747331"/>
              </a:tblGrid>
              <a:tr h="982340">
                <a:tc>
                  <a:txBody>
                    <a:bodyPr/>
                    <a:lstStyle/>
                    <a:p>
                      <a:r>
                        <a:rPr lang="en-US" dirty="0" smtClean="0"/>
                        <a:t>Decision Types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Resubmission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Timeline</a:t>
                      </a:r>
                      <a:endParaRPr lang="en-US" dirty="0"/>
                    </a:p>
                  </a:txBody>
                  <a:tcPr/>
                </a:tc>
              </a:tr>
              <a:tr h="922041">
                <a:tc>
                  <a:txBody>
                    <a:bodyPr/>
                    <a:lstStyle/>
                    <a:p>
                      <a:r>
                        <a:rPr lang="en-US" dirty="0" smtClean="0"/>
                        <a:t>Approved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</a:tr>
              <a:tr h="982340">
                <a:tc>
                  <a:txBody>
                    <a:bodyPr/>
                    <a:lstStyle/>
                    <a:p>
                      <a:r>
                        <a:rPr lang="en-US" dirty="0" smtClean="0"/>
                        <a:t>Major Amendments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Resubmission at Full committee review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Within 30 days of notification</a:t>
                      </a:r>
                      <a:endParaRPr lang="en-US" dirty="0"/>
                    </a:p>
                  </a:txBody>
                  <a:tcPr/>
                </a:tc>
              </a:tr>
              <a:tr h="982340">
                <a:tc>
                  <a:txBody>
                    <a:bodyPr/>
                    <a:lstStyle/>
                    <a:p>
                      <a:r>
                        <a:rPr lang="en-US" dirty="0" smtClean="0"/>
                        <a:t>Minor Amendments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Resubmission at Expedited committee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Within 14days of notification</a:t>
                      </a:r>
                      <a:endParaRPr lang="en-US" dirty="0"/>
                    </a:p>
                  </a:txBody>
                  <a:tcPr/>
                </a:tc>
              </a:tr>
              <a:tr h="982340">
                <a:tc>
                  <a:txBody>
                    <a:bodyPr/>
                    <a:lstStyle/>
                    <a:p>
                      <a:r>
                        <a:rPr lang="en-US" dirty="0" smtClean="0"/>
                        <a:t>Deferred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Resubmission at Full committee Review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Within 6</a:t>
                      </a:r>
                      <a:r>
                        <a:rPr lang="en-US" baseline="0" dirty="0" smtClean="0"/>
                        <a:t> weeks of notification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28601"/>
            <a:ext cx="7772400" cy="609599"/>
          </a:xfrm>
        </p:spPr>
        <p:txBody>
          <a:bodyPr>
            <a:noAutofit/>
          </a:bodyPr>
          <a:lstStyle/>
          <a:p>
            <a:pPr algn="ctr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Decision Process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1066800"/>
            <a:ext cx="7010400" cy="5334000"/>
          </a:xfrm>
        </p:spPr>
        <p:txBody>
          <a:bodyPr>
            <a:normAutofit/>
          </a:bodyPr>
          <a:lstStyle/>
          <a:p>
            <a:pPr algn="l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Decision will be notified to the Investigators by email within 14 working days after the meeting.</a:t>
            </a:r>
          </a:p>
          <a:p>
            <a:pPr algn="l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 case of non response to reminders sent by the secretariat within 30 days of receipt of decision letter, the matter will be addressed at the forthcoming full committee meeting.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457201"/>
            <a:ext cx="6858000" cy="838200"/>
          </a:xfrm>
        </p:spPr>
        <p:txBody>
          <a:bodyPr>
            <a:normAutofit/>
          </a:bodyPr>
          <a:lstStyle/>
          <a:p>
            <a:pPr algn="ctr"/>
            <a:r>
              <a:rPr lang="en-US" sz="4400" u="sng" dirty="0" smtClean="0">
                <a:latin typeface="Times New Roman" pitchFamily="18" charset="0"/>
                <a:cs typeface="Times New Roman" pitchFamily="18" charset="0"/>
              </a:rPr>
              <a:t>Purpose of the Document</a:t>
            </a:r>
            <a:endParaRPr lang="en-US" sz="44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1676400"/>
            <a:ext cx="7848600" cy="3962400"/>
          </a:xfrm>
        </p:spPr>
        <p:txBody>
          <a:bodyPr>
            <a:norm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quick reference handbook to support RGCB 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Investigators towards effective project submissions for consideration by the RGCB IHEC committee review.</a:t>
            </a:r>
            <a:endParaRPr lang="en-US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8600"/>
            <a:ext cx="7848600" cy="685800"/>
          </a:xfrm>
        </p:spPr>
        <p:txBody>
          <a:bodyPr>
            <a:normAutofit/>
          </a:bodyPr>
          <a:lstStyle/>
          <a:p>
            <a:pPr algn="ctr"/>
            <a:r>
              <a:rPr lang="en-US" sz="4400" u="sng" dirty="0" smtClean="0">
                <a:latin typeface="Times New Roman" pitchFamily="18" charset="0"/>
                <a:cs typeface="Times New Roman" pitchFamily="18" charset="0"/>
              </a:rPr>
              <a:t>Overview of the Contents</a:t>
            </a:r>
            <a:endParaRPr lang="en-US" sz="44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143000"/>
            <a:ext cx="8305800" cy="5410200"/>
          </a:xfrm>
        </p:spPr>
        <p:txBody>
          <a:bodyPr>
            <a:normAutofit fontScale="70000" lnSpcReduction="20000"/>
          </a:bodyPr>
          <a:lstStyle/>
          <a:p>
            <a:pPr marL="514350" indent="-514350" algn="just">
              <a:buFont typeface="Wingdings" pitchFamily="2" charset="2"/>
              <a:buChar char="Ø"/>
            </a:pPr>
            <a:r>
              <a:rPr lang="en-US" sz="4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Scope</a:t>
            </a:r>
          </a:p>
          <a:p>
            <a:pPr marL="514350" indent="-514350" algn="just">
              <a:buFont typeface="Wingdings" pitchFamily="2" charset="2"/>
              <a:buChar char="Ø"/>
            </a:pPr>
            <a:r>
              <a:rPr lang="en-US" sz="4500" dirty="0" smtClean="0">
                <a:latin typeface="Times New Roman" pitchFamily="18" charset="0"/>
                <a:cs typeface="Times New Roman" pitchFamily="18" charset="0"/>
              </a:rPr>
              <a:t>Composition of EC</a:t>
            </a:r>
          </a:p>
          <a:p>
            <a:pPr marL="514350" indent="-514350" algn="just">
              <a:buFont typeface="Wingdings" pitchFamily="2" charset="2"/>
              <a:buChar char="Ø"/>
            </a:pPr>
            <a:r>
              <a:rPr lang="en-US" sz="4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Regulatory body &amp; </a:t>
            </a:r>
            <a:r>
              <a:rPr lang="en-US" sz="4500" dirty="0" smtClean="0">
                <a:latin typeface="Times New Roman" pitchFamily="18" charset="0"/>
                <a:cs typeface="Times New Roman" pitchFamily="18" charset="0"/>
              </a:rPr>
              <a:t>References</a:t>
            </a:r>
          </a:p>
          <a:p>
            <a:pPr marL="514350" indent="-514350" algn="just">
              <a:buFont typeface="Wingdings" pitchFamily="2" charset="2"/>
              <a:buChar char="Ø"/>
            </a:pPr>
            <a:r>
              <a:rPr lang="en-US" sz="4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IHEC Office details</a:t>
            </a:r>
          </a:p>
          <a:p>
            <a:pPr marL="514350" indent="-514350" algn="just">
              <a:buFont typeface="Wingdings" pitchFamily="2" charset="2"/>
              <a:buChar char="Ø"/>
            </a:pPr>
            <a:r>
              <a:rPr lang="en-US" sz="4500" dirty="0" smtClean="0">
                <a:latin typeface="Times New Roman" pitchFamily="18" charset="0"/>
                <a:cs typeface="Times New Roman" pitchFamily="18" charset="0"/>
              </a:rPr>
              <a:t>Ethics Committee Timelines</a:t>
            </a:r>
          </a:p>
          <a:p>
            <a:pPr marL="514350" indent="-514350" algn="just">
              <a:buFont typeface="Wingdings" pitchFamily="2" charset="2"/>
              <a:buChar char="Ø"/>
            </a:pPr>
            <a:r>
              <a:rPr lang="en-US" sz="4500" dirty="0" smtClean="0">
                <a:latin typeface="Times New Roman" pitchFamily="18" charset="0"/>
                <a:cs typeface="Times New Roman" pitchFamily="18" charset="0"/>
              </a:rPr>
              <a:t>Types of Applications</a:t>
            </a:r>
          </a:p>
          <a:p>
            <a:pPr marL="514350" indent="-514350" algn="just">
              <a:buFont typeface="Wingdings" pitchFamily="2" charset="2"/>
              <a:buChar char="Ø"/>
            </a:pPr>
            <a:r>
              <a:rPr lang="en-US" sz="4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Application packages</a:t>
            </a:r>
          </a:p>
          <a:p>
            <a:pPr marL="514350" indent="-514350" algn="just">
              <a:buFont typeface="Wingdings" pitchFamily="2" charset="2"/>
              <a:buChar char="Ø"/>
            </a:pPr>
            <a:r>
              <a:rPr lang="en-US" sz="4500" dirty="0" smtClean="0">
                <a:latin typeface="Times New Roman" pitchFamily="18" charset="0"/>
                <a:cs typeface="Times New Roman" pitchFamily="18" charset="0"/>
              </a:rPr>
              <a:t>Submission procedures</a:t>
            </a:r>
          </a:p>
          <a:p>
            <a:pPr marL="514350" indent="-514350" algn="just">
              <a:buFont typeface="Wingdings" pitchFamily="2" charset="2"/>
              <a:buChar char="Ø"/>
            </a:pPr>
            <a:r>
              <a:rPr lang="en-US" sz="4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Handling of Applications</a:t>
            </a:r>
          </a:p>
          <a:p>
            <a:pPr marL="514350" indent="-514350" algn="just">
              <a:buFont typeface="Wingdings" pitchFamily="2" charset="2"/>
              <a:buChar char="Ø"/>
            </a:pPr>
            <a:r>
              <a:rPr lang="en-US" sz="4500" dirty="0" smtClean="0">
                <a:latin typeface="Times New Roman" pitchFamily="18" charset="0"/>
                <a:cs typeface="Times New Roman" pitchFamily="18" charset="0"/>
              </a:rPr>
              <a:t>Decision process</a:t>
            </a:r>
          </a:p>
          <a:p>
            <a:pPr marL="514350" indent="-514350" algn="just">
              <a:buFont typeface="Wingdings" pitchFamily="2" charset="2"/>
              <a:buChar char="Ø"/>
            </a:pPr>
            <a:r>
              <a:rPr lang="en-US" sz="4500" dirty="0" smtClean="0">
                <a:latin typeface="Times New Roman" pitchFamily="18" charset="0"/>
                <a:cs typeface="Times New Roman" pitchFamily="18" charset="0"/>
              </a:rPr>
              <a:t>Overall timeline chart</a:t>
            </a:r>
          </a:p>
          <a:p>
            <a:pPr marL="514350" indent="-514350" algn="just">
              <a:buFont typeface="+mj-lt"/>
              <a:buAutoNum type="arabicPeriod"/>
            </a:pPr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AutoNum type="alphaLcParenR"/>
            </a:pPr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-659499"/>
            <a:ext cx="7851648" cy="1726299"/>
          </a:xfrm>
        </p:spPr>
        <p:txBody>
          <a:bodyPr>
            <a:normAutofit/>
          </a:bodyPr>
          <a:lstStyle/>
          <a:p>
            <a:pPr algn="ctr"/>
            <a:r>
              <a:rPr lang="en-US" sz="4400" u="sng" dirty="0" smtClean="0">
                <a:latin typeface="Times New Roman" pitchFamily="18" charset="0"/>
                <a:cs typeface="Times New Roman" pitchFamily="18" charset="0"/>
              </a:rPr>
              <a:t>Scope</a:t>
            </a:r>
            <a:endParaRPr lang="en-GB" sz="44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371600"/>
            <a:ext cx="7854696" cy="4267200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Submission of the research proposal for initial review.</a:t>
            </a:r>
          </a:p>
          <a:p>
            <a:pPr marL="114300" indent="-114300" algn="l"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Resubmission of research proposal with corrections and amendments.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Submission of approved protocols for continuing review.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Submission of the study completion reports.</a:t>
            </a:r>
          </a:p>
          <a:p>
            <a:pPr marL="114300" indent="-114300" algn="l"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Submission for any special requests on previously approved proposals.</a:t>
            </a:r>
          </a:p>
          <a:p>
            <a:pPr algn="l">
              <a:buFont typeface="Arial" pitchFamily="34" charset="0"/>
              <a:buChar char="•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Arial" pitchFamily="34" charset="0"/>
              <a:buChar char="•"/>
            </a:pP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924800" y="5969489"/>
            <a:ext cx="762000" cy="751987"/>
          </a:xfrm>
        </p:spPr>
        <p:txBody>
          <a:bodyPr/>
          <a:lstStyle/>
          <a:p>
            <a:fld id="{B6F15528-21DE-4FAA-801E-634DDDAF4B2B}" type="slidenum">
              <a:rPr lang="en-US" smtClean="0">
                <a:latin typeface="Times New Roman" pitchFamily="18" charset="0"/>
                <a:cs typeface="Times New Roman" pitchFamily="18" charset="0"/>
              </a:rPr>
              <a:pPr/>
              <a:t>4</a:t>
            </a:fld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52400"/>
            <a:ext cx="7851648" cy="457200"/>
          </a:xfrm>
        </p:spPr>
        <p:txBody>
          <a:bodyPr>
            <a:noAutofit/>
          </a:bodyPr>
          <a:lstStyle/>
          <a:p>
            <a:pPr algn="ctr"/>
            <a:r>
              <a:rPr lang="en-US" sz="4400" u="sng" dirty="0" smtClean="0">
                <a:latin typeface="Times New Roman" pitchFamily="18" charset="0"/>
                <a:cs typeface="Times New Roman" pitchFamily="18" charset="0"/>
              </a:rPr>
              <a:t>Composition of EC</a:t>
            </a:r>
            <a:endParaRPr lang="en-US" sz="44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B6F15528-21DE-4FAA-801E-634DDDAF4B2B}" type="slidenum">
              <a:rPr lang="en-US" sz="4400" smtClean="0">
                <a:latin typeface="Times New Roman" pitchFamily="18" charset="0"/>
                <a:cs typeface="Times New Roman" pitchFamily="18" charset="0"/>
              </a:rPr>
              <a:pPr algn="ctr"/>
              <a:t>5</a:t>
            </a:fld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4266394"/>
              </p:ext>
            </p:extLst>
          </p:nvPr>
        </p:nvGraphicFramePr>
        <p:xfrm>
          <a:off x="762000" y="914400"/>
          <a:ext cx="8229600" cy="50994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0524"/>
                <a:gridCol w="3379076"/>
                <a:gridCol w="3810000"/>
              </a:tblGrid>
              <a:tr h="374847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Sl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 No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Name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Role in IHEC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005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Dr. M. Narendranathan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Chairperson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81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Prof. V. </a:t>
                      </a:r>
                      <a:r>
                        <a:rPr lang="en-US" dirty="0" err="1" smtClean="0">
                          <a:latin typeface="Times New Roman" pitchFamily="18" charset="0"/>
                          <a:cs typeface="Times New Roman" pitchFamily="18" charset="0"/>
                        </a:rPr>
                        <a:t>Ramankutty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Vice Chairperson 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/Clinician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005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Prof. 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. V. </a:t>
                      </a:r>
                      <a:r>
                        <a:rPr lang="en-US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Easwer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Clinician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005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Dr. 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S. </a:t>
                      </a:r>
                      <a:r>
                        <a:rPr lang="en-US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Sankar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Medical Scientist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005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Dr. </a:t>
                      </a:r>
                      <a:r>
                        <a:rPr lang="en-US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Bushra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Beegom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Social Scientist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005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Advocate </a:t>
                      </a:r>
                      <a:r>
                        <a:rPr lang="en-US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Benoy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 T George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Legal expert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005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Ms. </a:t>
                      </a:r>
                      <a:r>
                        <a:rPr lang="en-IN" dirty="0" err="1" smtClean="0"/>
                        <a:t>Tigi</a:t>
                      </a:r>
                      <a:r>
                        <a:rPr lang="en-IN" dirty="0" smtClean="0"/>
                        <a:t> Philip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Lay person</a:t>
                      </a:r>
                      <a:endParaRPr lang="en-IN" dirty="0"/>
                    </a:p>
                  </a:txBody>
                  <a:tcPr/>
                </a:tc>
              </a:tr>
              <a:tr h="65598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Dr. Devasena Anantharaman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Member Secretary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005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Dr. 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Abdul Jaleel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Alternate Member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Secretary/</a:t>
                      </a:r>
                    </a:p>
                    <a:p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Basic Scientist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005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Dr. </a:t>
                      </a:r>
                      <a:r>
                        <a:rPr lang="en-US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Priya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Srinivas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Basic Scientist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005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Dr. </a:t>
                      </a:r>
                      <a:r>
                        <a:rPr lang="en-US" dirty="0" err="1" smtClean="0">
                          <a:latin typeface="Times New Roman" pitchFamily="18" charset="0"/>
                          <a:cs typeface="Times New Roman" pitchFamily="18" charset="0"/>
                        </a:rPr>
                        <a:t>Rakesh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Laishram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Basic Scientist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851648" cy="609600"/>
          </a:xfrm>
        </p:spPr>
        <p:txBody>
          <a:bodyPr>
            <a:noAutofit/>
          </a:bodyPr>
          <a:lstStyle/>
          <a:p>
            <a:pPr algn="ctr"/>
            <a:r>
              <a:rPr lang="en-US" sz="4400" u="sng" dirty="0" smtClean="0">
                <a:latin typeface="Times New Roman" pitchFamily="18" charset="0"/>
                <a:cs typeface="Times New Roman" pitchFamily="18" charset="0"/>
              </a:rPr>
              <a:t>Regulatory Body</a:t>
            </a:r>
            <a:endParaRPr lang="en-US" sz="44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914400"/>
            <a:ext cx="8229600" cy="5562600"/>
          </a:xfrm>
        </p:spPr>
        <p:txBody>
          <a:bodyPr>
            <a:normAutofit/>
          </a:bodyPr>
          <a:lstStyle/>
          <a:p>
            <a:pPr algn="l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Drugs Controller General of India :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https://cdsco.gov.in/opencms/opencms/en/Home/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Department of Health Research: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hlinkClick r:id="rId3"/>
              </a:rPr>
              <a:t>https://dhr.gov.in/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4400" b="1" u="sng" dirty="0" smtClean="0">
              <a:solidFill>
                <a:srgbClr val="4DE1EA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400" b="1" u="sng" dirty="0" smtClean="0">
                <a:solidFill>
                  <a:srgbClr val="4DE1EA"/>
                </a:solidFill>
                <a:latin typeface="Times New Roman" pitchFamily="18" charset="0"/>
                <a:cs typeface="Times New Roman" pitchFamily="18" charset="0"/>
              </a:rPr>
              <a:t>References</a:t>
            </a:r>
          </a:p>
          <a:p>
            <a:pPr algn="l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ICMR 2017 Guidelines</a:t>
            </a:r>
          </a:p>
          <a:p>
            <a:pPr algn="l"/>
            <a:r>
              <a:rPr lang="en-US" sz="2000" dirty="0" smtClean="0">
                <a:hlinkClick r:id="rId4"/>
              </a:rPr>
              <a:t>https://www.icmr.nic.in/sites/default/files/guidelines/ICMR_Ethical_Guidelines_2017.pdf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FERCI SOP: </a:t>
            </a:r>
            <a:r>
              <a:rPr lang="en-US" sz="2000" dirty="0" smtClean="0">
                <a:hlinkClick r:id="rId5"/>
              </a:rPr>
              <a:t>http://ferci.org/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z="4400" smtClean="0">
                <a:latin typeface="Times New Roman" pitchFamily="18" charset="0"/>
                <a:cs typeface="Times New Roman" pitchFamily="18" charset="0"/>
              </a:rPr>
              <a:pPr/>
              <a:t>6</a:t>
            </a:fld>
            <a:endParaRPr lang="en-US" sz="44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04800"/>
            <a:ext cx="7851648" cy="762000"/>
          </a:xfrm>
        </p:spPr>
        <p:txBody>
          <a:bodyPr>
            <a:normAutofit/>
          </a:bodyPr>
          <a:lstStyle/>
          <a:p>
            <a:pPr algn="ctr"/>
            <a:r>
              <a:rPr lang="en-US" sz="4400" u="sng" dirty="0" smtClean="0">
                <a:latin typeface="Times New Roman" pitchFamily="18" charset="0"/>
                <a:cs typeface="Times New Roman" pitchFamily="18" charset="0"/>
              </a:rPr>
              <a:t>Contact Details</a:t>
            </a:r>
            <a:endParaRPr lang="en-US" sz="44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600200"/>
            <a:ext cx="8305800" cy="5181600"/>
          </a:xfrm>
        </p:spPr>
        <p:txBody>
          <a:bodyPr>
            <a:normAutofit/>
          </a:bodyPr>
          <a:lstStyle/>
          <a:p>
            <a:pPr algn="l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Institutional Human Ethics Committee Office</a:t>
            </a:r>
          </a:p>
          <a:p>
            <a:pPr algn="l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Fourth floor, Next to HPV Lab</a:t>
            </a:r>
          </a:p>
          <a:p>
            <a:pPr algn="l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RGCB Main Campus</a:t>
            </a:r>
          </a:p>
          <a:p>
            <a:pPr algn="l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Extension No: 448</a:t>
            </a:r>
          </a:p>
          <a:p>
            <a:pPr algn="l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Timing : 9am to 5.30pm</a:t>
            </a:r>
          </a:p>
          <a:p>
            <a:pPr algn="l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Member Secretary: Dr.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Devasena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Anantharaman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Secretariat: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Divya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Jayalekshmy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B6F15528-21DE-4FAA-801E-634DDDAF4B2B}" type="slidenum">
              <a:rPr lang="en-US" sz="4400" smtClean="0">
                <a:latin typeface="Times New Roman" pitchFamily="18" charset="0"/>
                <a:cs typeface="Times New Roman" pitchFamily="18" charset="0"/>
              </a:rPr>
              <a:pPr algn="ctr"/>
              <a:t>7</a:t>
            </a:fld>
            <a:endParaRPr lang="en-US" sz="44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04801"/>
            <a:ext cx="7772400" cy="228599"/>
          </a:xfrm>
        </p:spPr>
        <p:txBody>
          <a:bodyPr>
            <a:noAutofit/>
          </a:bodyPr>
          <a:lstStyle/>
          <a:p>
            <a:pPr algn="ctr"/>
            <a:r>
              <a:rPr lang="en-US" sz="4400" u="sng" dirty="0" smtClean="0">
                <a:latin typeface="Times New Roman" pitchFamily="18" charset="0"/>
                <a:cs typeface="Times New Roman" pitchFamily="18" charset="0"/>
              </a:rPr>
              <a:t>Ethics Committee Timelines</a:t>
            </a:r>
            <a:endParaRPr lang="en-US" sz="44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524000"/>
            <a:ext cx="7772400" cy="4114800"/>
          </a:xfrm>
        </p:spPr>
        <p:txBody>
          <a:bodyPr>
            <a:normAutofit/>
          </a:bodyPr>
          <a:lstStyle/>
          <a:p>
            <a:pPr marL="514350" indent="-514350" algn="l"/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04800" y="762001"/>
          <a:ext cx="8610600" cy="58676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2971800"/>
                <a:gridCol w="2104846"/>
                <a:gridCol w="2924354"/>
              </a:tblGrid>
              <a:tr h="803057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Sl No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Description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Timeline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Notes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03841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Submission of proposals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Year Around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All proposals will be accepted at the IHEC office in the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fourth floor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453399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EC meeting schedule</a:t>
                      </a: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>
                        <a:buAutoNum type="alphaLcParenR"/>
                      </a:pPr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Full committee review</a:t>
                      </a:r>
                    </a:p>
                    <a:p>
                      <a:pPr marL="342900" indent="-342900">
                        <a:buNone/>
                      </a:pPr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>
                        <a:buAutoNum type="alphaLcParenR"/>
                      </a:pPr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Expedited committee review</a:t>
                      </a:r>
                    </a:p>
                    <a:p>
                      <a:pPr marL="342900" indent="-342900">
                        <a:buNone/>
                      </a:pPr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>
                        <a:buAutoNum type="alphaLcParenR"/>
                      </a:pPr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Exemption review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Every three months</a:t>
                      </a: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Every month</a:t>
                      </a: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Continuous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IHEC full committee review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meeting will be held on 4</a:t>
                      </a:r>
                      <a:r>
                        <a:rPr lang="en-US" sz="2000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th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week of every three months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430903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Decision making communication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within 14 days after the EC meeting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PI has to respond to the EC queries within 14 days of receipt of the letter of comments.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8600"/>
            <a:ext cx="7851648" cy="457200"/>
          </a:xfrm>
        </p:spPr>
        <p:txBody>
          <a:bodyPr>
            <a:noAutofit/>
          </a:bodyPr>
          <a:lstStyle/>
          <a:p>
            <a:pPr algn="ctr"/>
            <a:r>
              <a:rPr lang="en-US" sz="4400" u="sng" dirty="0" smtClean="0">
                <a:latin typeface="Times New Roman" pitchFamily="18" charset="0"/>
                <a:cs typeface="Times New Roman" pitchFamily="18" charset="0"/>
              </a:rPr>
              <a:t>Type of Applications</a:t>
            </a:r>
            <a:endParaRPr lang="en-US" sz="44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219200"/>
            <a:ext cx="7854696" cy="4953000"/>
          </a:xfrm>
        </p:spPr>
        <p:txBody>
          <a:bodyPr/>
          <a:lstStyle/>
          <a:p>
            <a:pPr algn="l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903719"/>
              </p:ext>
            </p:extLst>
          </p:nvPr>
        </p:nvGraphicFramePr>
        <p:xfrm>
          <a:off x="381000" y="990600"/>
          <a:ext cx="8458200" cy="56758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3580"/>
                <a:gridCol w="3181525"/>
                <a:gridCol w="4423095"/>
              </a:tblGrid>
              <a:tr h="462643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Sl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 No</a:t>
                      </a:r>
                      <a:endParaRPr lang="en-GB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Type of applications</a:t>
                      </a:r>
                      <a:endParaRPr lang="en-GB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Category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to apply</a:t>
                      </a:r>
                      <a:endParaRPr lang="en-GB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1098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GB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New proposals/initial review</a:t>
                      </a:r>
                      <a:endParaRPr lang="en-GB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All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the research proposals involving human subjects has to undergo IHEC approval</a:t>
                      </a:r>
                      <a:endParaRPr lang="en-GB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7971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GB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Resubmission  of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the proposals with major/minor amendments</a:t>
                      </a:r>
                      <a:endParaRPr lang="en-GB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All the research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proposals which requires significant/minor modifications after the initial full committee review</a:t>
                      </a:r>
                      <a:endParaRPr lang="en-GB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7971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GB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Progress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report</a:t>
                      </a:r>
                      <a:endParaRPr lang="en-GB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All the ongoing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research proposals has to be reviewed once a year to evaluate the progress of the study</a:t>
                      </a:r>
                      <a:endParaRPr lang="en-GB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7971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GB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Completion of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the study</a:t>
                      </a:r>
                      <a:endParaRPr lang="en-GB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After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the completion of the study, final report has to be submitted by the PI’s for reviewing.</a:t>
                      </a:r>
                      <a:endParaRPr lang="en-GB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273629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GB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Amendment 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request</a:t>
                      </a:r>
                    </a:p>
                    <a:p>
                      <a:endParaRPr lang="en-GB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Any 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major/minor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changes(title change or collaborator 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change or protocol change or change in ICD) 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in the previously approved study has to be resubmitted with supporting documents.</a:t>
                      </a:r>
                      <a:endParaRPr lang="en-GB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2684</TotalTime>
  <Words>852</Words>
  <Application>Microsoft Office PowerPoint</Application>
  <PresentationFormat>On-screen Show (4:3)</PresentationFormat>
  <Paragraphs>224</Paragraphs>
  <Slides>18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Flow</vt:lpstr>
      <vt:lpstr>Proposal Submission &amp;  Review Procedures </vt:lpstr>
      <vt:lpstr>Purpose of the Document</vt:lpstr>
      <vt:lpstr>Overview of the Contents</vt:lpstr>
      <vt:lpstr>Scope</vt:lpstr>
      <vt:lpstr>Composition of EC</vt:lpstr>
      <vt:lpstr>Regulatory Body</vt:lpstr>
      <vt:lpstr>Contact Details</vt:lpstr>
      <vt:lpstr>Ethics Committee Timelines</vt:lpstr>
      <vt:lpstr>Type of Applications</vt:lpstr>
      <vt:lpstr>Application packages</vt:lpstr>
      <vt:lpstr>Continued…</vt:lpstr>
      <vt:lpstr>Application Packages</vt:lpstr>
      <vt:lpstr>Submission Procedure</vt:lpstr>
      <vt:lpstr>Handling of Applications</vt:lpstr>
      <vt:lpstr>Handling of Applications</vt:lpstr>
      <vt:lpstr> Handling of Applications</vt:lpstr>
      <vt:lpstr>Decision Process</vt:lpstr>
      <vt:lpstr>Decision Process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Rajiv Gandhi Centre for Biotechnology  Institutional Human Ethics Committee</dc:title>
  <dc:creator>DIVYA</dc:creator>
  <cp:lastModifiedBy>RGCB-IHEC</cp:lastModifiedBy>
  <cp:revision>255</cp:revision>
  <dcterms:created xsi:type="dcterms:W3CDTF">2006-08-16T00:00:00Z</dcterms:created>
  <dcterms:modified xsi:type="dcterms:W3CDTF">2021-09-16T11:51:47Z</dcterms:modified>
</cp:coreProperties>
</file>